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6" r:id="rId2"/>
    <p:sldId id="424" r:id="rId3"/>
    <p:sldId id="473" r:id="rId4"/>
    <p:sldId id="468" r:id="rId5"/>
    <p:sldId id="463" r:id="rId6"/>
    <p:sldId id="466" r:id="rId7"/>
    <p:sldId id="471" r:id="rId8"/>
    <p:sldId id="470" r:id="rId9"/>
    <p:sldId id="465" r:id="rId10"/>
    <p:sldId id="431" r:id="rId11"/>
    <p:sldId id="458" r:id="rId12"/>
    <p:sldId id="459" r:id="rId13"/>
    <p:sldId id="258" r:id="rId14"/>
    <p:sldId id="259" r:id="rId15"/>
    <p:sldId id="260" r:id="rId16"/>
    <p:sldId id="266" r:id="rId17"/>
    <p:sldId id="261" r:id="rId18"/>
    <p:sldId id="262" r:id="rId19"/>
    <p:sldId id="428" r:id="rId20"/>
    <p:sldId id="267" r:id="rId21"/>
    <p:sldId id="313" r:id="rId22"/>
    <p:sldId id="271" r:id="rId23"/>
    <p:sldId id="268" r:id="rId24"/>
    <p:sldId id="330" r:id="rId25"/>
    <p:sldId id="331" r:id="rId26"/>
    <p:sldId id="272" r:id="rId27"/>
    <p:sldId id="335" r:id="rId28"/>
    <p:sldId id="274" r:id="rId29"/>
    <p:sldId id="332" r:id="rId30"/>
    <p:sldId id="423" r:id="rId31"/>
    <p:sldId id="273" r:id="rId32"/>
    <p:sldId id="375" r:id="rId33"/>
    <p:sldId id="278" r:id="rId34"/>
    <p:sldId id="376" r:id="rId35"/>
    <p:sldId id="426" r:id="rId36"/>
    <p:sldId id="280" r:id="rId37"/>
    <p:sldId id="377" r:id="rId38"/>
    <p:sldId id="379" r:id="rId39"/>
    <p:sldId id="380" r:id="rId40"/>
    <p:sldId id="381" r:id="rId41"/>
    <p:sldId id="382" r:id="rId42"/>
    <p:sldId id="383"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04" r:id="rId63"/>
    <p:sldId id="405" r:id="rId64"/>
    <p:sldId id="406" r:id="rId65"/>
    <p:sldId id="407" r:id="rId66"/>
    <p:sldId id="408" r:id="rId67"/>
    <p:sldId id="409" r:id="rId68"/>
    <p:sldId id="410" r:id="rId69"/>
    <p:sldId id="411" r:id="rId70"/>
    <p:sldId id="311" r:id="rId71"/>
    <p:sldId id="418" r:id="rId72"/>
    <p:sldId id="429" r:id="rId73"/>
    <p:sldId id="419" r:id="rId74"/>
    <p:sldId id="413" r:id="rId75"/>
    <p:sldId id="467" r:id="rId76"/>
    <p:sldId id="416" r:id="rId77"/>
    <p:sldId id="417" r:id="rId78"/>
    <p:sldId id="420" r:id="rId79"/>
    <p:sldId id="432" r:id="rId80"/>
    <p:sldId id="433" r:id="rId81"/>
    <p:sldId id="434" r:id="rId82"/>
    <p:sldId id="435" r:id="rId83"/>
    <p:sldId id="447" r:id="rId84"/>
    <p:sldId id="448" r:id="rId85"/>
    <p:sldId id="436" r:id="rId86"/>
    <p:sldId id="462" r:id="rId87"/>
    <p:sldId id="474" r:id="rId88"/>
    <p:sldId id="472" r:id="rId89"/>
    <p:sldId id="460" r:id="rId90"/>
    <p:sldId id="437" r:id="rId91"/>
    <p:sldId id="438" r:id="rId92"/>
    <p:sldId id="439" r:id="rId93"/>
    <p:sldId id="440" r:id="rId94"/>
    <p:sldId id="441" r:id="rId95"/>
    <p:sldId id="442" r:id="rId96"/>
    <p:sldId id="443" r:id="rId97"/>
    <p:sldId id="444" r:id="rId98"/>
    <p:sldId id="445" r:id="rId99"/>
    <p:sldId id="461" r:id="rId100"/>
    <p:sldId id="449" r:id="rId101"/>
    <p:sldId id="450" r:id="rId102"/>
    <p:sldId id="446" r:id="rId103"/>
    <p:sldId id="454"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 id="473"/>
          </p14:sldIdLst>
        </p14:section>
        <p14:section name="RNA-Seq generation" id="{01C9B4F4-E0CD-AB4A-95E6-EC422ED6907C}">
          <p14:sldIdLst>
            <p14:sldId id="468"/>
            <p14:sldId id="463"/>
            <p14:sldId id="466"/>
            <p14:sldId id="471"/>
            <p14:sldId id="470"/>
            <p14:sldId id="465"/>
            <p14:sldId id="431"/>
            <p14:sldId id="458"/>
            <p14:sldId id="459"/>
          </p14:sldIdLst>
        </p14:section>
        <p14:section name="Transcript Reconstruction from RNA-Seq" id="{5DBB0234-9839-6440-9ACA-3189ECA0E274}">
          <p14:sldIdLst>
            <p14:sldId id="258"/>
            <p14:sldId id="259"/>
            <p14:sldId id="260"/>
            <p14:sldId id="266"/>
            <p14:sldId id="261"/>
            <p14:sldId id="262"/>
            <p14:sldId id="428"/>
          </p14:sldIdLst>
        </p14:section>
        <p14:section name="Tuxedo for transcript reconstruction" id="{BF5757DF-FBE5-4348-852C-BA51F2314412}">
          <p14:sldIdLst>
            <p14:sldId id="267"/>
            <p14:sldId id="313"/>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67"/>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Lst>
        </p14:section>
        <p14:section name="Mapping Uncertainty and EM" id="{C055CC5F-7FBB-4D4B-9019-E10A8D999168}">
          <p14:sldIdLst>
            <p14:sldId id="447"/>
            <p14:sldId id="448"/>
          </p14:sldIdLst>
        </p14:section>
        <p14:section name="DE analysis" id="{3434FA1E-6732-1B4C-85FE-33D96DB9FCC9}">
          <p14:sldIdLst>
            <p14:sldId id="436"/>
            <p14:sldId id="462"/>
            <p14:sldId id="474"/>
            <p14:sldId id="472"/>
            <p14:sldId id="460"/>
            <p14:sldId id="437"/>
            <p14:sldId id="438"/>
            <p14:sldId id="439"/>
            <p14:sldId id="440"/>
            <p14:sldId id="441"/>
            <p14:sldId id="442"/>
            <p14:sldId id="443"/>
            <p14:sldId id="444"/>
            <p14:sldId id="445"/>
          </p14:sldIdLst>
        </p14:section>
        <p14:section name="Analysis Frameworks" id="{EFA30600-8EA3-E541-AE8F-D02751C43494}">
          <p14:sldIdLst>
            <p14:sldId id="461"/>
            <p14:sldId id="449"/>
            <p14:sldId id="450"/>
          </p14:sldIdLst>
        </p14:section>
        <p14:section name="Final Summary" id="{BAA1D3C1-550B-5240-88EA-045006301613}">
          <p14:sldIdLst>
            <p14:sldId id="446"/>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21" autoAdjust="0"/>
  </p:normalViewPr>
  <p:slideViewPr>
    <p:cSldViewPr snapToGrid="0" snapToObjects="1">
      <p:cViewPr varScale="1">
        <p:scale>
          <a:sx n="87" d="100"/>
          <a:sy n="87" d="100"/>
        </p:scale>
        <p:origin x="-960" y="-104"/>
      </p:cViewPr>
      <p:guideLst>
        <p:guide orient="horz" pos="2160"/>
        <p:guide pos="2880"/>
      </p:guideLst>
    </p:cSldViewPr>
  </p:slideViewPr>
  <p:notesTextViewPr>
    <p:cViewPr>
      <p:scale>
        <a:sx n="100" d="100"/>
        <a:sy n="100" d="100"/>
      </p:scale>
      <p:origin x="0" y="0"/>
    </p:cViewPr>
  </p:notesTextViewPr>
  <p:sorterViewPr>
    <p:cViewPr>
      <p:scale>
        <a:sx n="167" d="100"/>
        <a:sy n="167" d="100"/>
      </p:scale>
      <p:origin x="0" y="824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12640024"/>
        <c:axId val="-2012637032"/>
      </c:scatterChart>
      <c:valAx>
        <c:axId val="-2012640024"/>
        <c:scaling>
          <c:orientation val="minMax"/>
        </c:scaling>
        <c:delete val="0"/>
        <c:axPos val="b"/>
        <c:numFmt formatCode="General" sourceLinked="1"/>
        <c:majorTickMark val="out"/>
        <c:minorTickMark val="none"/>
        <c:tickLblPos val="nextTo"/>
        <c:crossAx val="-2012637032"/>
        <c:crosses val="autoZero"/>
        <c:crossBetween val="midCat"/>
      </c:valAx>
      <c:valAx>
        <c:axId val="-2012637032"/>
        <c:scaling>
          <c:orientation val="minMax"/>
        </c:scaling>
        <c:delete val="0"/>
        <c:axPos val="l"/>
        <c:majorGridlines/>
        <c:numFmt formatCode="General" sourceLinked="1"/>
        <c:majorTickMark val="out"/>
        <c:minorTickMark val="none"/>
        <c:tickLblPos val="nextTo"/>
        <c:crossAx val="-2012640024"/>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22</a:t>
            </a:fld>
            <a:endParaRPr lang="en-US"/>
          </a:p>
        </p:txBody>
      </p:sp>
    </p:spTree>
    <p:extLst>
      <p:ext uri="{BB962C8B-B14F-4D97-AF65-F5344CB8AC3E}">
        <p14:creationId xmlns:p14="http://schemas.microsoft.com/office/powerpoint/2010/main" val="378620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35</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37</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41</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42</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62</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64</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65</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66</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73</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74</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75</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80</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83</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85</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86</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88</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90</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92</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94</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96</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103</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2.jpe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e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RNA-</a:t>
            </a:r>
            <a:r>
              <a:rPr lang="en-US" sz="2800" dirty="0" err="1" smtClean="0"/>
              <a:t>Seq</a:t>
            </a:r>
            <a:r>
              <a:rPr lang="en-US" sz="2800" dirty="0" smtClean="0"/>
              <a:t> Workshop: Genome-Guided </a:t>
            </a:r>
            <a:r>
              <a:rPr lang="en-US" sz="2800" dirty="0"/>
              <a:t>and </a:t>
            </a:r>
            <a:r>
              <a:rPr lang="en-US" sz="2800" dirty="0" smtClean="0"/>
              <a:t/>
            </a:r>
            <a:br>
              <a:rPr lang="en-US" sz="2800" dirty="0" smtClean="0"/>
            </a:br>
            <a:r>
              <a:rPr lang="en-US" sz="2800" dirty="0" smtClean="0"/>
              <a:t>Genome</a:t>
            </a:r>
            <a:r>
              <a:rPr lang="en-US" sz="2800" dirty="0"/>
              <a:t>-Free Transcript Reconstruction and </a:t>
            </a:r>
            <a:r>
              <a:rPr lang="en-US" sz="2800" dirty="0" smtClean="0"/>
              <a:t/>
            </a:r>
            <a:br>
              <a:rPr lang="en-US" sz="2800" dirty="0" smtClean="0"/>
            </a:br>
            <a:r>
              <a:rPr lang="en-US" sz="2800" dirty="0" smtClean="0"/>
              <a:t>Analysis Using </a:t>
            </a:r>
            <a:r>
              <a:rPr lang="en-US" sz="2800" dirty="0"/>
              <a:t>RNA-</a:t>
            </a:r>
            <a:r>
              <a:rPr lang="en-US" sz="2800" dirty="0" err="1" smtClean="0"/>
              <a:t>Seq</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
        <p:nvSpPr>
          <p:cNvPr id="6" name="TextBox 5"/>
          <p:cNvSpPr txBox="1"/>
          <p:nvPr/>
        </p:nvSpPr>
        <p:spPr>
          <a:xfrm>
            <a:off x="142436" y="6372338"/>
            <a:ext cx="2739264" cy="369332"/>
          </a:xfrm>
          <a:prstGeom prst="rect">
            <a:avLst/>
          </a:prstGeom>
          <a:noFill/>
        </p:spPr>
        <p:txBody>
          <a:bodyPr wrap="none" rtlCol="0">
            <a:spAutoFit/>
          </a:bodyPr>
          <a:lstStyle/>
          <a:p>
            <a:r>
              <a:rPr lang="en-US" dirty="0" smtClean="0"/>
              <a:t>Content updated Oct, 2015</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977"/>
            <a:ext cx="8229600" cy="1143000"/>
          </a:xfrm>
        </p:spPr>
        <p:txBody>
          <a:bodyPr>
            <a:noAutofit/>
          </a:bodyPr>
          <a:lstStyle/>
          <a:p>
            <a:r>
              <a:rPr lang="en-US" sz="3200" dirty="0" smtClean="0"/>
              <a:t>Trinity Framework for Transcriptome Analysis</a:t>
            </a:r>
            <a:endParaRPr lang="en-US" sz="3200" dirty="0"/>
          </a:p>
        </p:txBody>
      </p:sp>
      <p:pic>
        <p:nvPicPr>
          <p:cNvPr id="4" name="Picture 3" descr="Screen Shot 2013-06-17 at 5.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49" y="693929"/>
            <a:ext cx="6860862" cy="5958117"/>
          </a:xfrm>
          <a:prstGeom prst="rect">
            <a:avLst/>
          </a:prstGeom>
        </p:spPr>
      </p:pic>
    </p:spTree>
    <p:extLst>
      <p:ext uri="{BB962C8B-B14F-4D97-AF65-F5344CB8AC3E}">
        <p14:creationId xmlns:p14="http://schemas.microsoft.com/office/powerpoint/2010/main" val="250535399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RNA-</a:t>
            </a:r>
            <a:r>
              <a:rPr lang="en-US" dirty="0" err="1" smtClean="0"/>
              <a:t>Seq</a:t>
            </a:r>
            <a:r>
              <a:rPr lang="en-US" dirty="0" smtClean="0"/>
              <a:t> 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Basic principles of transcript abundance estimation</a:t>
            </a:r>
          </a:p>
          <a:p>
            <a:pPr marL="457200" indent="-457200">
              <a:buFont typeface="Arial"/>
              <a:buChar char="•"/>
            </a:pPr>
            <a:endParaRPr lang="en-US" sz="2800" dirty="0"/>
          </a:p>
          <a:p>
            <a:pPr marL="457200" indent="-457200">
              <a:buFont typeface="Arial"/>
              <a:buChar char="•"/>
            </a:pPr>
            <a:r>
              <a:rPr lang="en-US" sz="2800" dirty="0" smtClean="0"/>
              <a:t>Basic </a:t>
            </a:r>
            <a:r>
              <a:rPr lang="en-US" sz="2800" dirty="0"/>
              <a:t>p</a:t>
            </a:r>
            <a:r>
              <a:rPr lang="en-US" sz="2800" dirty="0" smtClean="0"/>
              <a:t>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
        <p:nvSpPr>
          <p:cNvPr id="2" name="Oval 1"/>
          <p:cNvSpPr/>
          <p:nvPr/>
        </p:nvSpPr>
        <p:spPr>
          <a:xfrm>
            <a:off x="0" y="4350576"/>
            <a:ext cx="1313846" cy="131393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042896" y="1115953"/>
            <a:ext cx="1313846" cy="1313933"/>
          </a:xfrm>
          <a:prstGeom prst="ellipse">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6874028" y="1145151"/>
            <a:ext cx="1313846" cy="1313933"/>
            <a:chOff x="6874028" y="1247344"/>
            <a:chExt cx="1313846" cy="1313933"/>
          </a:xfrm>
        </p:grpSpPr>
        <p:sp>
          <p:nvSpPr>
            <p:cNvPr id="8" name="Oval 7"/>
            <p:cNvSpPr/>
            <p:nvPr/>
          </p:nvSpPr>
          <p:spPr>
            <a:xfrm>
              <a:off x="6874028" y="1247344"/>
              <a:ext cx="1313846" cy="1313933"/>
            </a:xfrm>
            <a:prstGeom prst="ellipse">
              <a:avLst/>
            </a:prstGeom>
            <a:noFill/>
            <a:ln w="28575" cmpd="sng">
              <a:solidFill>
                <a:srgbClr val="F69F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53438" y="1326749"/>
              <a:ext cx="1161456" cy="1161533"/>
            </a:xfrm>
            <a:prstGeom prst="ellipse">
              <a:avLst/>
            </a:prstGeom>
            <a:noFill/>
            <a:ln w="28575" cmpd="sng">
              <a:solidFill>
                <a:srgbClr val="619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RNA-</a:t>
            </a:r>
            <a:r>
              <a:rPr lang="en-US" dirty="0" err="1" smtClean="0"/>
              <a:t>Seq</a:t>
            </a:r>
            <a:r>
              <a:rPr lang="en-US" dirty="0" smtClean="0"/>
              <a:t> Workshop Website</a:t>
            </a:r>
            <a:endParaRPr lang="en-US" dirty="0"/>
          </a:p>
        </p:txBody>
      </p:sp>
      <p:sp>
        <p:nvSpPr>
          <p:cNvPr id="3" name="TextBox 2"/>
          <p:cNvSpPr txBox="1"/>
          <p:nvPr/>
        </p:nvSpPr>
        <p:spPr>
          <a:xfrm>
            <a:off x="1305518" y="1366872"/>
            <a:ext cx="7986082" cy="369332"/>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smtClean="0">
                <a:solidFill>
                  <a:srgbClr val="0000FF"/>
                </a:solidFill>
              </a:rPr>
              <a:t>/</a:t>
            </a:r>
            <a:endParaRPr lang="en-US" dirty="0">
              <a:solidFill>
                <a:srgbClr val="0000FF"/>
              </a:solidFill>
            </a:endParaRPr>
          </a:p>
        </p:txBody>
      </p:sp>
      <p:sp>
        <p:nvSpPr>
          <p:cNvPr id="5" name="TextBox 4"/>
          <p:cNvSpPr txBox="1"/>
          <p:nvPr/>
        </p:nvSpPr>
        <p:spPr>
          <a:xfrm>
            <a:off x="3054301" y="1739680"/>
            <a:ext cx="2682120" cy="369332"/>
          </a:xfrm>
          <a:prstGeom prst="rect">
            <a:avLst/>
          </a:prstGeom>
          <a:noFill/>
        </p:spPr>
        <p:txBody>
          <a:bodyPr wrap="none" rtlCol="0">
            <a:spAutoFit/>
          </a:bodyPr>
          <a:lstStyle/>
          <a:p>
            <a:r>
              <a:rPr lang="en-US" dirty="0" smtClean="0"/>
              <a:t>(click the Wiki link at right)</a:t>
            </a:r>
            <a:endParaRPr lang="en-US" dirty="0"/>
          </a:p>
        </p:txBody>
      </p:sp>
      <p:grpSp>
        <p:nvGrpSpPr>
          <p:cNvPr id="9" name="Group 8"/>
          <p:cNvGrpSpPr/>
          <p:nvPr/>
        </p:nvGrpSpPr>
        <p:grpSpPr>
          <a:xfrm>
            <a:off x="1261679" y="3623805"/>
            <a:ext cx="6494085" cy="2385538"/>
            <a:chOff x="1095359" y="3729631"/>
            <a:chExt cx="6494085" cy="2385538"/>
          </a:xfrm>
        </p:grpSpPr>
        <p:sp>
          <p:nvSpPr>
            <p:cNvPr id="4" name="TextBox 3"/>
            <p:cNvSpPr txBox="1"/>
            <p:nvPr/>
          </p:nvSpPr>
          <p:spPr>
            <a:xfrm>
              <a:off x="1095359" y="4083844"/>
              <a:ext cx="6494085" cy="2031325"/>
            </a:xfrm>
            <a:prstGeom prst="rect">
              <a:avLst/>
            </a:prstGeom>
            <a:noFill/>
          </p:spPr>
          <p:txBody>
            <a:bodyPr wrap="none" rtlCol="0">
              <a:spAutoFit/>
            </a:bodyPr>
            <a:lstStyle/>
            <a:p>
              <a:pPr marL="285750" indent="-285750">
                <a:buFont typeface="Arial"/>
                <a:buChar char="•"/>
              </a:pPr>
              <a:r>
                <a:rPr lang="en-US" dirty="0" smtClean="0"/>
                <a:t>Installation guide for </a:t>
              </a:r>
              <a:r>
                <a:rPr lang="en-US" dirty="0" err="1" smtClean="0"/>
                <a:t>VirtualBox</a:t>
              </a:r>
              <a:r>
                <a:rPr lang="en-US" dirty="0" smtClean="0"/>
                <a:t> and the workshop VM</a:t>
              </a:r>
            </a:p>
            <a:p>
              <a:pPr marL="742950" lvl="1" indent="-285750">
                <a:buFont typeface="Arial"/>
                <a:buChar char="•"/>
              </a:pPr>
              <a:r>
                <a:rPr lang="en-US" dirty="0" smtClean="0"/>
                <a:t>Ubuntu </a:t>
              </a:r>
              <a:r>
                <a:rPr lang="en-US" dirty="0" err="1" smtClean="0"/>
                <a:t>linux</a:t>
              </a:r>
              <a:r>
                <a:rPr lang="en-US" dirty="0" smtClean="0"/>
                <a:t> running on Mac or PC via </a:t>
              </a:r>
              <a:r>
                <a:rPr lang="en-US" dirty="0" err="1" smtClean="0"/>
                <a:t>VirtualBox</a:t>
              </a:r>
              <a:r>
                <a:rPr lang="en-US" dirty="0" smtClean="0"/>
                <a:t> software.</a:t>
              </a:r>
            </a:p>
            <a:p>
              <a:pPr marL="742950" lvl="1" indent="-285750">
                <a:buFont typeface="Arial"/>
                <a:buChar char="•"/>
              </a:pPr>
              <a:r>
                <a:rPr lang="en-US" dirty="0" smtClean="0"/>
                <a:t>Easy installation!</a:t>
              </a:r>
            </a:p>
            <a:p>
              <a:pPr marL="285750" indent="-285750">
                <a:buFont typeface="Arial"/>
                <a:buChar char="•"/>
              </a:pPr>
              <a:r>
                <a:rPr lang="en-US" dirty="0" smtClean="0"/>
                <a:t>VM comes installed with workshop data and software.</a:t>
              </a:r>
            </a:p>
            <a:p>
              <a:pPr marL="285750" indent="-285750">
                <a:buFont typeface="Arial"/>
                <a:buChar char="•"/>
              </a:pPr>
              <a:r>
                <a:rPr lang="en-US" dirty="0" smtClean="0"/>
                <a:t>Self-guided tutorials for running </a:t>
              </a:r>
            </a:p>
            <a:p>
              <a:pPr marL="742950" lvl="1" indent="-285750">
                <a:buFont typeface="Arial"/>
                <a:buChar char="•"/>
              </a:pPr>
              <a:r>
                <a:rPr lang="en-US" dirty="0" smtClean="0"/>
                <a:t>Genome-guided RNA-</a:t>
              </a:r>
              <a:r>
                <a:rPr lang="en-US" dirty="0" err="1" smtClean="0"/>
                <a:t>Seq</a:t>
              </a:r>
              <a:r>
                <a:rPr lang="en-US" dirty="0" smtClean="0"/>
                <a:t> analysis using Tuxedo</a:t>
              </a:r>
            </a:p>
            <a:p>
              <a:pPr marL="742950" lvl="1" indent="-285750">
                <a:buFont typeface="Arial"/>
                <a:buChar char="•"/>
              </a:pPr>
              <a:r>
                <a:rPr lang="en-US" dirty="0" smtClean="0"/>
                <a:t>Genome-free RNA-</a:t>
              </a:r>
              <a:r>
                <a:rPr lang="en-US" dirty="0" err="1" smtClean="0"/>
                <a:t>Seq</a:t>
              </a:r>
              <a:r>
                <a:rPr lang="en-US" dirty="0" smtClean="0"/>
                <a:t> analysis using Trinity</a:t>
              </a:r>
              <a:endParaRPr lang="en-US" dirty="0"/>
            </a:p>
          </p:txBody>
        </p:sp>
        <p:sp>
          <p:nvSpPr>
            <p:cNvPr id="6" name="TextBox 5"/>
            <p:cNvSpPr txBox="1"/>
            <p:nvPr/>
          </p:nvSpPr>
          <p:spPr>
            <a:xfrm>
              <a:off x="1103783" y="3729631"/>
              <a:ext cx="1024139" cy="369332"/>
            </a:xfrm>
            <a:prstGeom prst="rect">
              <a:avLst/>
            </a:prstGeom>
            <a:noFill/>
          </p:spPr>
          <p:txBody>
            <a:bodyPr wrap="none" rtlCol="0">
              <a:spAutoFit/>
            </a:bodyPr>
            <a:lstStyle/>
            <a:p>
              <a:r>
                <a:rPr lang="en-US" dirty="0" smtClean="0"/>
                <a:t>Includes:</a:t>
              </a:r>
              <a:endParaRPr lang="en-US" dirty="0"/>
            </a:p>
          </p:txBody>
        </p:sp>
      </p:grpSp>
      <p:pic>
        <p:nvPicPr>
          <p:cNvPr id="7" name="Picture 6"/>
          <p:cNvPicPr>
            <a:picLocks noChangeAspect="1"/>
          </p:cNvPicPr>
          <p:nvPr/>
        </p:nvPicPr>
        <p:blipFill>
          <a:blip r:embed="rId2"/>
          <a:stretch>
            <a:fillRect/>
          </a:stretch>
        </p:blipFill>
        <p:spPr>
          <a:xfrm>
            <a:off x="4192100" y="2473091"/>
            <a:ext cx="2082821" cy="1273657"/>
          </a:xfrm>
          <a:prstGeom prst="rect">
            <a:avLst/>
          </a:prstGeom>
        </p:spPr>
      </p:pic>
      <p:pic>
        <p:nvPicPr>
          <p:cNvPr id="8" name="Picture 7"/>
          <p:cNvPicPr>
            <a:picLocks noChangeAspect="1"/>
          </p:cNvPicPr>
          <p:nvPr/>
        </p:nvPicPr>
        <p:blipFill>
          <a:blip r:embed="rId3"/>
          <a:stretch>
            <a:fillRect/>
          </a:stretch>
        </p:blipFill>
        <p:spPr>
          <a:xfrm>
            <a:off x="2797255" y="2471850"/>
            <a:ext cx="991587" cy="1274898"/>
          </a:xfrm>
          <a:prstGeom prst="rect">
            <a:avLst/>
          </a:prstGeom>
        </p:spPr>
      </p:pic>
    </p:spTree>
    <p:extLst>
      <p:ext uri="{BB962C8B-B14F-4D97-AF65-F5344CB8AC3E}">
        <p14:creationId xmlns:p14="http://schemas.microsoft.com/office/powerpoint/2010/main" val="25422276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812336"/>
            <a:ext cx="8229600" cy="1143000"/>
          </a:xfrm>
        </p:spPr>
        <p:txBody>
          <a:bodyPr/>
          <a:lstStyle/>
          <a:p>
            <a:r>
              <a:rPr lang="en-US" dirty="0" smtClean="0"/>
              <a:t>Demo: Tuxedo and IGV</a:t>
            </a:r>
            <a:endParaRPr lang="en-US" dirty="0"/>
          </a:p>
        </p:txBody>
      </p:sp>
      <p:sp>
        <p:nvSpPr>
          <p:cNvPr id="4" name="TextBox 3"/>
          <p:cNvSpPr txBox="1"/>
          <p:nvPr/>
        </p:nvSpPr>
        <p:spPr>
          <a:xfrm>
            <a:off x="1253067" y="2277069"/>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pic>
        <p:nvPicPr>
          <p:cNvPr id="70" name="Picture 69"/>
          <p:cNvPicPr>
            <a:picLocks noChangeAspect="1"/>
          </p:cNvPicPr>
          <p:nvPr/>
        </p:nvPicPr>
        <p:blipFill>
          <a:blip r:embed="rId4"/>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320281" y="5424729"/>
              <a:ext cx="1542396" cy="1373507"/>
              <a:chOff x="320281" y="5424729"/>
              <a:chExt cx="1542396"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436127" y="752669"/>
            <a:ext cx="2196581" cy="6087802"/>
            <a:chOff x="6436127" y="752669"/>
            <a:chExt cx="2196581"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436127" y="5466964"/>
              <a:ext cx="1542396" cy="1373507"/>
              <a:chOff x="320281" y="5424729"/>
              <a:chExt cx="1542396"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365500" y="2955925"/>
            <a:ext cx="2411238" cy="400110"/>
          </a:xfrm>
          <a:prstGeom prst="rect">
            <a:avLst/>
          </a:prstGeom>
          <a:noFill/>
          <a:ln w="9525">
            <a:noFill/>
            <a:miter lim="800000"/>
            <a:headEnd/>
            <a:tailEnd/>
          </a:ln>
        </p:spPr>
        <p:txBody>
          <a:bodyPr wrap="none">
            <a:spAutoFit/>
          </a:bodyPr>
          <a:lstStyle/>
          <a:p>
            <a:pPr eaLnBrk="0" hangingPunct="0"/>
            <a:r>
              <a:rPr lang="en-US" sz="2000" b="1" dirty="0">
                <a:solidFill>
                  <a:srgbClr val="000090"/>
                </a:solidFill>
                <a:latin typeface="Calibri" pitchFamily="34" charset="0"/>
              </a:rPr>
              <a:t>First strand synthesis</a:t>
            </a:r>
          </a:p>
        </p:txBody>
      </p:sp>
      <p:sp>
        <p:nvSpPr>
          <p:cNvPr id="30" name="Text Box 12"/>
          <p:cNvSpPr txBox="1">
            <a:spLocks noChangeArrowheads="1"/>
          </p:cNvSpPr>
          <p:nvPr/>
        </p:nvSpPr>
        <p:spPr bwMode="auto">
          <a:xfrm>
            <a:off x="3365500" y="4603750"/>
            <a:ext cx="2726965" cy="400110"/>
          </a:xfrm>
          <a:prstGeom prst="rect">
            <a:avLst/>
          </a:prstGeom>
          <a:noFill/>
          <a:ln w="9525">
            <a:noFill/>
            <a:miter lim="800000"/>
            <a:headEnd/>
            <a:tailEnd/>
          </a:ln>
        </p:spPr>
        <p:txBody>
          <a:bodyPr wrap="none">
            <a:spAutoFit/>
          </a:bodyPr>
          <a:lstStyle/>
          <a:p>
            <a:pPr eaLnBrk="0" hangingPunct="0"/>
            <a:r>
              <a:rPr lang="en-US" sz="2000" b="1" dirty="0">
                <a:solidFill>
                  <a:srgbClr val="FF00FF"/>
                </a:solidFill>
                <a:latin typeface="Calibri" pitchFamily="34" charset="0"/>
              </a:rPr>
              <a:t>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3"/>
          <a:stretch>
            <a:fillRect/>
          </a:stretch>
        </p:blipFill>
        <p:spPr>
          <a:xfrm>
            <a:off x="861654" y="3591234"/>
            <a:ext cx="3302000" cy="990600"/>
          </a:xfrm>
          <a:prstGeom prst="rect">
            <a:avLst/>
          </a:prstGeom>
        </p:spPr>
      </p:pic>
      <p:pic>
        <p:nvPicPr>
          <p:cNvPr id="6" name="Picture 5"/>
          <p:cNvPicPr>
            <a:picLocks noChangeAspect="1"/>
          </p:cNvPicPr>
          <p:nvPr/>
        </p:nvPicPr>
        <p:blipFill>
          <a:blip r:embed="rId4"/>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b="1" i="1" dirty="0" err="1"/>
              <a:t>c</a:t>
            </a:r>
            <a:r>
              <a:rPr lang="en-US" sz="2400" b="1" i="1" dirty="0" err="1" smtClean="0"/>
              <a:t>uffdiff</a:t>
            </a:r>
            <a:endParaRPr lang="en-US" sz="2400" b="1"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5561</TotalTime>
  <Words>7064</Words>
  <Application>Microsoft Macintosh PowerPoint</Application>
  <PresentationFormat>On-screen Show (4:3)</PresentationFormat>
  <Paragraphs>1085</Paragraphs>
  <Slides>103</Slides>
  <Notes>67</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RNA-Seq Workshop: Genome-Guided and  Genome-Free Transcript Reconstruction and  Analysis Using RNA-Seq</vt:lpstr>
      <vt:lpstr>RNA-Seq Workshop Overview</vt:lpstr>
      <vt:lpstr>Trinity RNA-Seq Workshop Website</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Multiply-mapped Reads Confound Abundance Estimation</vt:lpstr>
      <vt:lpstr>Multiply-mapped Reads Confound Abundance Estimation</vt:lpstr>
      <vt:lpstr>PowerPoint Presentation</vt:lpstr>
      <vt:lpstr>Normalization Required Otherwise, housekeeping genes look diff expressed  due to sample composition differences</vt:lpstr>
      <vt:lpstr>Why cross-sample normalization is important</vt:lpstr>
      <vt:lpstr>PowerPoint Presentation</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Trinity Framework for Transcriptome Analysis</vt:lpstr>
      <vt:lpstr>Summary of Key Points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332</cp:revision>
  <cp:lastPrinted>2012-10-25T15:15:08Z</cp:lastPrinted>
  <dcterms:created xsi:type="dcterms:W3CDTF">2012-10-21T21:15:39Z</dcterms:created>
  <dcterms:modified xsi:type="dcterms:W3CDTF">2015-10-21T01:07:59Z</dcterms:modified>
</cp:coreProperties>
</file>